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"/>
  </p:handoutMasterIdLst>
  <p:sldIdLst>
    <p:sldId id="265" r:id="rId2"/>
    <p:sldId id="281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C52122"/>
    <a:srgbClr val="FED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42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B25C5-7578-4BB0-A64B-460C56928A1E}" type="datetimeFigureOut">
              <a:rPr lang="uk-UA" smtClean="0"/>
              <a:t>11.01.2022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DC2322-6972-4806-AD68-58165845C5B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85680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038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91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250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635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116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977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2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806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2029E-E3A8-4204-BDEE-0798EB9DD63B}" type="datetimeFigureOut">
              <a:rPr lang="uk-UA" smtClean="0"/>
              <a:t>11.01.2022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D4FE4-04C3-4447-A1BC-794AC5E9B3E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933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7" r:id="rId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10758" y="98335"/>
            <a:ext cx="7633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Vinnytsia Sans" panose="00000500000000000000" pitchFamily="50" charset="0"/>
              </a:rPr>
              <a:t>ОСНОВНІ ПІДСУМКИ РОБОТИ ЗА 2021 РІК</a:t>
            </a:r>
            <a:endParaRPr lang="uk-UA" sz="2800" b="1" dirty="0">
              <a:latin typeface="Vinnytsia Sans" panose="0000050000000000000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5542" y="692159"/>
            <a:ext cx="2137804" cy="120032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Заходами «Програми «Місто молодих» на </a:t>
            </a:r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2021-2023 </a:t>
            </a:r>
            <a:r>
              <a:rPr lang="uk-UA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роки» у </a:t>
            </a:r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uk-UA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 </a:t>
            </a:r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залучено 36280 осіб</a:t>
            </a:r>
          </a:p>
          <a:p>
            <a:pPr algn="ctr" eaLnBrk="0" hangingPunct="0"/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uk-UA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 було </a:t>
            </a:r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залучено 22610 </a:t>
            </a:r>
            <a:r>
              <a:rPr lang="uk-UA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56623" y="2211122"/>
            <a:ext cx="2429841" cy="156966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метою поліпшення національно-патріотичного виховання молоді та формування любові до своєї країни, її національних цінностей та традицій проведено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 патріотичного характеру</a:t>
            </a:r>
          </a:p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 було проведено</a:t>
            </a:r>
          </a:p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заходів)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91827" y="556990"/>
            <a:ext cx="2137804" cy="138499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міських </a:t>
            </a:r>
            <a:r>
              <a:rPr lang="uk-UA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оздоровчо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-спортивних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заходів,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 на підтримку здорового способу життя</a:t>
            </a:r>
          </a:p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 було проведено </a:t>
            </a:r>
          </a:p>
          <a:p>
            <a:pPr algn="ctr" eaLnBrk="0" hangingPunct="0"/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 заходів)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81454" y="3732903"/>
            <a:ext cx="2340878" cy="1384995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Організовано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 корисних заходів та акцій для підлітків та молоді в місцях масового відпочинку вінничан та за місцем проживання</a:t>
            </a:r>
          </a:p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 було організовано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заходів)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10"/>
          <p:cNvGrpSpPr>
            <a:grpSpLocks/>
          </p:cNvGrpSpPr>
          <p:nvPr/>
        </p:nvGrpSpPr>
        <p:grpSpPr bwMode="auto">
          <a:xfrm>
            <a:off x="3751064" y="2345922"/>
            <a:ext cx="2571916" cy="1148079"/>
            <a:chOff x="1997" y="1314"/>
            <a:chExt cx="1889" cy="1009"/>
          </a:xfrm>
        </p:grpSpPr>
        <p:sp>
          <p:nvSpPr>
            <p:cNvPr id="12" name="Oval 16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gamma/>
                    <a:shade val="79216"/>
                    <a:invGamma/>
                  </a:srgbClr>
                </a:gs>
                <a:gs pos="100000">
                  <a:srgbClr val="4F81BD">
                    <a:alpha val="48000"/>
                  </a:srgbClr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14" name="Oval 12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rgbClr val="0000FF"/>
                  </a:gs>
                  <a:gs pos="100000">
                    <a:srgbClr val="0000FF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uk-UA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" name="Oval 13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784"/>
              </a:xfrm>
              <a:prstGeom prst="ellipse">
                <a:avLst/>
              </a:prstGeom>
              <a:gradFill rotWithShape="1">
                <a:gsLst>
                  <a:gs pos="0">
                    <a:srgbClr val="0000FF">
                      <a:gamma/>
                      <a:tint val="44314"/>
                      <a:invGamma/>
                    </a:srgbClr>
                  </a:gs>
                  <a:gs pos="100000">
                    <a:srgbClr val="0000FF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uk-UA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" name="Oval 14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gamma/>
                    <a:shade val="46275"/>
                    <a:invGamma/>
                  </a:srgbClr>
                </a:gs>
                <a:gs pos="100000">
                  <a:srgbClr val="4F81BD"/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val 15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alpha val="0"/>
                  </a:srgbClr>
                </a:gs>
                <a:gs pos="100000">
                  <a:srgbClr val="4F81BD">
                    <a:gamma/>
                    <a:tint val="34902"/>
                    <a:invGamma/>
                  </a:srgbClr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6" name="Text Box 41"/>
          <p:cNvSpPr txBox="1">
            <a:spLocks noChangeArrowheads="1"/>
          </p:cNvSpPr>
          <p:nvPr/>
        </p:nvSpPr>
        <p:spPr bwMode="gray">
          <a:xfrm>
            <a:off x="3243609" y="2622448"/>
            <a:ext cx="3614868" cy="369332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rgbClr val="1C1C1C"/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7372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b="1" kern="0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Молодіжна політика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8084" y="1992777"/>
            <a:ext cx="644757" cy="43669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262841" y="551682"/>
            <a:ext cx="2848914" cy="2862322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2021 році:</a:t>
            </a:r>
          </a:p>
          <a:p>
            <a:pPr marL="171450" indent="-171450" algn="ctr" eaLnBrk="0" hangingPunct="0">
              <a:buFontTx/>
              <a:buChar char="-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створено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клуб за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адресою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вул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А.Янгеля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65 (за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напрямками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англійська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дошколярик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ранній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       </a:t>
            </a:r>
            <a:r>
              <a:rPr 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LEGO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клуб);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hangingPunct="0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реалізації </a:t>
            </a:r>
            <a:r>
              <a:rPr lang="uk-UA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Дитяча майстерня 3Д-друку та моделювання», який є переможцем міського конкурсу «Бюджет громадських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ініціатив»,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творено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майстерню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3Д-друку та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 за </a:t>
            </a:r>
            <a:r>
              <a:rPr lang="uk-UA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адресою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    вул. Привокзальна, 2/1;</a:t>
            </a:r>
          </a:p>
          <a:p>
            <a:pPr algn="ctr" eaLnBrk="0" hangingPunct="0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створено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гурток за напрямком англійська мова на території </a:t>
            </a:r>
            <a:r>
              <a:rPr lang="uk-UA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с.Писарівка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06645" y="3580221"/>
            <a:ext cx="2275405" cy="156966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-виховними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спортивними та туристично-краєзнавчими програмами КЗ «Центр підліткових клубів за місцем проживання» охоплено близько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24532 особи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 було охоплено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18443 особи)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10770" y="4036054"/>
            <a:ext cx="2291438" cy="830997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 креативного простору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 80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Проведено 158 заходів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2020 році було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118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Freeform 7"/>
          <p:cNvSpPr>
            <a:spLocks/>
          </p:cNvSpPr>
          <p:nvPr/>
        </p:nvSpPr>
        <p:spPr bwMode="gray">
          <a:xfrm rot="14692448">
            <a:off x="5932897" y="3260379"/>
            <a:ext cx="810414" cy="498139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1" name="Freeform 7"/>
          <p:cNvSpPr>
            <a:spLocks/>
          </p:cNvSpPr>
          <p:nvPr/>
        </p:nvSpPr>
        <p:spPr bwMode="gray">
          <a:xfrm rot="16200000">
            <a:off x="4807084" y="3260583"/>
            <a:ext cx="324034" cy="494643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2" name="Freeform 7"/>
          <p:cNvSpPr>
            <a:spLocks/>
          </p:cNvSpPr>
          <p:nvPr/>
        </p:nvSpPr>
        <p:spPr bwMode="gray">
          <a:xfrm rot="16200000" flipV="1">
            <a:off x="3268619" y="3480395"/>
            <a:ext cx="931914" cy="482543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3" name="Freeform 7"/>
          <p:cNvSpPr>
            <a:spLocks/>
          </p:cNvSpPr>
          <p:nvPr/>
        </p:nvSpPr>
        <p:spPr bwMode="gray">
          <a:xfrm rot="3021231">
            <a:off x="3273031" y="1879530"/>
            <a:ext cx="1311723" cy="295830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" name="Freeform 7"/>
          <p:cNvSpPr>
            <a:spLocks/>
          </p:cNvSpPr>
          <p:nvPr/>
        </p:nvSpPr>
        <p:spPr bwMode="gray">
          <a:xfrm rot="6951596">
            <a:off x="4685555" y="1897467"/>
            <a:ext cx="414138" cy="401147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5" name="Freeform 7"/>
          <p:cNvSpPr>
            <a:spLocks/>
          </p:cNvSpPr>
          <p:nvPr/>
        </p:nvSpPr>
        <p:spPr bwMode="gray">
          <a:xfrm>
            <a:off x="3640374" y="2635703"/>
            <a:ext cx="350337" cy="482455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rgbClr val="9BBB59">
                  <a:lumMod val="40000"/>
                  <a:lumOff val="60000"/>
                </a:srgb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1785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10758" y="98335"/>
            <a:ext cx="7633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Vinnytsia Sans" panose="00000500000000000000" pitchFamily="50" charset="0"/>
              </a:rPr>
              <a:t>ОСНОВНІ ПІДСУМКИ РОБОТИ ЗА 2021 РІК</a:t>
            </a:r>
            <a:endParaRPr lang="uk-UA" sz="2800" b="1" dirty="0">
              <a:latin typeface="Vinnytsia Sans" panose="0000050000000000000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04868" y="1221024"/>
            <a:ext cx="7593735" cy="224676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Затверджено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Комплексну програму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національно-патріотичного виховання дітей та молоді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Вінницької міської територіальної громади на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2021-2023 роки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(рішення міської ради від 25.06.2021 №490)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394348"/>
              </p:ext>
            </p:extLst>
          </p:nvPr>
        </p:nvGraphicFramePr>
        <p:xfrm>
          <a:off x="1331367" y="4001311"/>
          <a:ext cx="7812633" cy="65499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7812633">
                  <a:extLst>
                    <a:ext uri="{9D8B030D-6E8A-4147-A177-3AD203B41FA5}">
                      <a16:colId xmlns:a16="http://schemas.microsoft.com/office/drawing/2014/main" val="1738507299"/>
                    </a:ext>
                  </a:extLst>
                </a:gridCol>
              </a:tblGrid>
              <a:tr h="654996">
                <a:tc>
                  <a:txBody>
                    <a:bodyPr/>
                    <a:lstStyle/>
                    <a:p>
                      <a:pPr algn="just"/>
                      <a:r>
                        <a:rPr lang="uk-UA" sz="1050" b="0" dirty="0" smtClean="0">
                          <a:latin typeface="Vinnytsia Sans" panose="00000500000000000000" pitchFamily="50" charset="0"/>
                        </a:rPr>
                        <a:t>Заплановані заходи у 2021 року  відбулися частково в зв'язку з поширенням </a:t>
                      </a:r>
                      <a:r>
                        <a:rPr lang="uk-UA" sz="1050" b="0" dirty="0" err="1" smtClean="0">
                          <a:latin typeface="Vinnytsia Sans" panose="00000500000000000000" pitchFamily="50" charset="0"/>
                        </a:rPr>
                        <a:t>коронавірусної</a:t>
                      </a:r>
                      <a:r>
                        <a:rPr lang="uk-UA" sz="1050" b="0" dirty="0" smtClean="0">
                          <a:latin typeface="Vinnytsia Sans" panose="00000500000000000000" pitchFamily="50" charset="0"/>
                        </a:rPr>
                        <a:t> хвороби (</a:t>
                      </a:r>
                      <a:r>
                        <a:rPr lang="en-US" sz="1050" b="0" dirty="0" smtClean="0">
                          <a:latin typeface="Vinnytsia Sans" panose="00000500000000000000" pitchFamily="50" charset="0"/>
                        </a:rPr>
                        <a:t>COVID-19) </a:t>
                      </a:r>
                      <a:r>
                        <a:rPr lang="uk-UA" sz="1050" b="0" dirty="0" smtClean="0">
                          <a:latin typeface="Vinnytsia Sans" panose="00000500000000000000" pitchFamily="50" charset="0"/>
                        </a:rPr>
                        <a:t>на території Вінницької міської</a:t>
                      </a:r>
                      <a:r>
                        <a:rPr lang="uk-UA" sz="1050" b="0" baseline="0" dirty="0" smtClean="0">
                          <a:latin typeface="Vinnytsia Sans" panose="00000500000000000000" pitchFamily="50" charset="0"/>
                        </a:rPr>
                        <a:t> </a:t>
                      </a:r>
                      <a:r>
                        <a:rPr lang="uk-UA" sz="1050" b="0" dirty="0" smtClean="0">
                          <a:latin typeface="Vinnytsia Sans" panose="00000500000000000000" pitchFamily="50" charset="0"/>
                        </a:rPr>
                        <a:t>територіальної громади</a:t>
                      </a:r>
                      <a:endParaRPr lang="uk-UA" sz="1050" b="0" dirty="0">
                        <a:latin typeface="Vinnytsia Sans" panose="00000500000000000000" pitchFamily="50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49108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89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4977</TotalTime>
  <Words>301</Words>
  <Application>Microsoft Office PowerPoint</Application>
  <PresentationFormat>Экран (16:9)</PresentationFormat>
  <Paragraphs>22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Vinnytsia Sans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Мірчук Сергій Валерійович</dc:creator>
  <cp:lastModifiedBy>Дембовська Таїсія Дмитрівна</cp:lastModifiedBy>
  <cp:revision>135</cp:revision>
  <cp:lastPrinted>2021-12-22T06:45:11Z</cp:lastPrinted>
  <dcterms:created xsi:type="dcterms:W3CDTF">2020-06-23T09:28:56Z</dcterms:created>
  <dcterms:modified xsi:type="dcterms:W3CDTF">2022-01-11T07:21:57Z</dcterms:modified>
</cp:coreProperties>
</file>